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0" r:id="rId1"/>
  </p:sldMasterIdLst>
  <p:notesMasterIdLst>
    <p:notesMasterId r:id="rId20"/>
  </p:notesMasterIdLst>
  <p:sldIdLst>
    <p:sldId id="285" r:id="rId2"/>
    <p:sldId id="259" r:id="rId3"/>
    <p:sldId id="256" r:id="rId4"/>
    <p:sldId id="273" r:id="rId5"/>
    <p:sldId id="286" r:id="rId6"/>
    <p:sldId id="257" r:id="rId7"/>
    <p:sldId id="277" r:id="rId8"/>
    <p:sldId id="274" r:id="rId9"/>
    <p:sldId id="275" r:id="rId10"/>
    <p:sldId id="276" r:id="rId11"/>
    <p:sldId id="279" r:id="rId12"/>
    <p:sldId id="280" r:id="rId13"/>
    <p:sldId id="281" r:id="rId14"/>
    <p:sldId id="282" r:id="rId15"/>
    <p:sldId id="261" r:id="rId16"/>
    <p:sldId id="260" r:id="rId17"/>
    <p:sldId id="284" r:id="rId18"/>
    <p:sldId id="283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7C3FC8-7553-4948-9B4B-F3BCC00E526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63F4C12-36EE-4F57-914A-F6A8A29DFE3D}">
      <dgm:prSet/>
      <dgm:spPr>
        <a:solidFill>
          <a:schemeClr val="bg2"/>
        </a:solidFill>
        <a:ln>
          <a:solidFill>
            <a:srgbClr val="92D050"/>
          </a:solidFill>
        </a:ln>
      </dgm:spPr>
      <dgm:t>
        <a:bodyPr/>
        <a:lstStyle/>
        <a:p>
          <a:pPr algn="ctr" rtl="0"/>
          <a:r>
            <a:rPr lang="en-US" b="1" dirty="0" err="1">
              <a:solidFill>
                <a:srgbClr val="FF0000"/>
              </a:solidFill>
            </a:rPr>
            <a:t>Mavzu</a:t>
          </a:r>
          <a:r>
            <a:rPr lang="en-US" b="1" dirty="0">
              <a:solidFill>
                <a:srgbClr val="FF0000"/>
              </a:solidFill>
            </a:rPr>
            <a:t>: </a:t>
          </a:r>
          <a:r>
            <a:rPr lang="en-US" b="1" dirty="0">
              <a:solidFill>
                <a:schemeClr val="tx1"/>
              </a:solidFill>
            </a:rPr>
            <a:t>Online </a:t>
          </a:r>
          <a:r>
            <a:rPr lang="en-US" b="1" dirty="0" err="1">
              <a:solidFill>
                <a:schemeClr val="tx1"/>
              </a:solidFill>
            </a:rPr>
            <a:t>parfumeriya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mahsulotlariga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buyurtma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berish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dasturini</a:t>
          </a:r>
          <a:r>
            <a:rPr lang="en-US" b="1" dirty="0">
              <a:solidFill>
                <a:schemeClr val="tx1"/>
              </a:solidFill>
            </a:rPr>
            <a:t> </a:t>
          </a:r>
          <a:r>
            <a:rPr lang="en-US" b="1" dirty="0" err="1">
              <a:solidFill>
                <a:schemeClr val="tx1"/>
              </a:solidFill>
            </a:rPr>
            <a:t>yaratish</a:t>
          </a:r>
          <a:endParaRPr lang="ru-RU" b="1" dirty="0">
            <a:solidFill>
              <a:schemeClr val="tx1"/>
            </a:solidFill>
          </a:endParaRPr>
        </a:p>
      </dgm:t>
    </dgm:pt>
    <dgm:pt modelId="{BB8F4C47-FED8-4179-ADC6-FB668373491D}" type="parTrans" cxnId="{AA048E14-FCB9-4C76-A664-6C0C26FDBE66}">
      <dgm:prSet/>
      <dgm:spPr/>
      <dgm:t>
        <a:bodyPr/>
        <a:lstStyle/>
        <a:p>
          <a:endParaRPr lang="ru-RU"/>
        </a:p>
      </dgm:t>
    </dgm:pt>
    <dgm:pt modelId="{EA5B74FF-2860-44A6-A40A-D6733219D530}" type="sibTrans" cxnId="{AA048E14-FCB9-4C76-A664-6C0C26FDBE66}">
      <dgm:prSet/>
      <dgm:spPr/>
      <dgm:t>
        <a:bodyPr/>
        <a:lstStyle/>
        <a:p>
          <a:endParaRPr lang="ru-RU"/>
        </a:p>
      </dgm:t>
    </dgm:pt>
    <dgm:pt modelId="{C6747094-ACB9-4E4B-A0F0-6FA02DC9F28B}" type="pres">
      <dgm:prSet presAssocID="{C67C3FC8-7553-4948-9B4B-F3BCC00E5267}" presName="linear" presStyleCnt="0">
        <dgm:presLayoutVars>
          <dgm:animLvl val="lvl"/>
          <dgm:resizeHandles val="exact"/>
        </dgm:presLayoutVars>
      </dgm:prSet>
      <dgm:spPr/>
    </dgm:pt>
    <dgm:pt modelId="{13CC3FE0-F32B-4B60-ADF4-6645FEF030F1}" type="pres">
      <dgm:prSet presAssocID="{163F4C12-36EE-4F57-914A-F6A8A29DFE3D}" presName="parentText" presStyleLbl="node1" presStyleIdx="0" presStyleCnt="1" custScaleY="134241" custLinFactNeighborX="7182" custLinFactNeighborY="-24936">
        <dgm:presLayoutVars>
          <dgm:chMax val="0"/>
          <dgm:bulletEnabled val="1"/>
        </dgm:presLayoutVars>
      </dgm:prSet>
      <dgm:spPr/>
    </dgm:pt>
  </dgm:ptLst>
  <dgm:cxnLst>
    <dgm:cxn modelId="{AA048E14-FCB9-4C76-A664-6C0C26FDBE66}" srcId="{C67C3FC8-7553-4948-9B4B-F3BCC00E5267}" destId="{163F4C12-36EE-4F57-914A-F6A8A29DFE3D}" srcOrd="0" destOrd="0" parTransId="{BB8F4C47-FED8-4179-ADC6-FB668373491D}" sibTransId="{EA5B74FF-2860-44A6-A40A-D6733219D530}"/>
    <dgm:cxn modelId="{4C46896A-0432-452F-8D48-D1E77D186E4C}" type="presOf" srcId="{C67C3FC8-7553-4948-9B4B-F3BCC00E5267}" destId="{C6747094-ACB9-4E4B-A0F0-6FA02DC9F28B}" srcOrd="0" destOrd="0" presId="urn:microsoft.com/office/officeart/2005/8/layout/vList2"/>
    <dgm:cxn modelId="{4E3E1BF0-0903-4F00-A056-41F5D623FBF8}" type="presOf" srcId="{163F4C12-36EE-4F57-914A-F6A8A29DFE3D}" destId="{13CC3FE0-F32B-4B60-ADF4-6645FEF030F1}" srcOrd="0" destOrd="0" presId="urn:microsoft.com/office/officeart/2005/8/layout/vList2"/>
    <dgm:cxn modelId="{BE6D3F59-ED47-45DD-90E1-8D1F057B77EE}" type="presParOf" srcId="{C6747094-ACB9-4E4B-A0F0-6FA02DC9F28B}" destId="{13CC3FE0-F32B-4B60-ADF4-6645FEF030F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CC3FE0-F32B-4B60-ADF4-6645FEF030F1}">
      <dsp:nvSpPr>
        <dsp:cNvPr id="0" name=""/>
        <dsp:cNvSpPr/>
      </dsp:nvSpPr>
      <dsp:spPr>
        <a:xfrm>
          <a:off x="0" y="0"/>
          <a:ext cx="9361714" cy="1762235"/>
        </a:xfrm>
        <a:prstGeom prst="roundRect">
          <a:avLst/>
        </a:prstGeom>
        <a:solidFill>
          <a:schemeClr val="bg2"/>
        </a:solidFill>
        <a:ln w="15875" cap="rnd" cmpd="sng" algn="ctr">
          <a:solidFill>
            <a:srgbClr val="92D05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 dirty="0" err="1">
              <a:solidFill>
                <a:srgbClr val="FF0000"/>
              </a:solidFill>
            </a:rPr>
            <a:t>Mavzu</a:t>
          </a:r>
          <a:r>
            <a:rPr lang="en-US" sz="3300" b="1" kern="1200" dirty="0">
              <a:solidFill>
                <a:srgbClr val="FF0000"/>
              </a:solidFill>
            </a:rPr>
            <a:t>: </a:t>
          </a:r>
          <a:r>
            <a:rPr lang="en-US" sz="3300" b="1" kern="1200" dirty="0">
              <a:solidFill>
                <a:schemeClr val="tx1"/>
              </a:solidFill>
            </a:rPr>
            <a:t>Online </a:t>
          </a:r>
          <a:r>
            <a:rPr lang="en-US" sz="3300" b="1" kern="1200" dirty="0" err="1">
              <a:solidFill>
                <a:schemeClr val="tx1"/>
              </a:solidFill>
            </a:rPr>
            <a:t>parfumeriya</a:t>
          </a:r>
          <a:r>
            <a:rPr lang="en-US" sz="3300" b="1" kern="1200" dirty="0">
              <a:solidFill>
                <a:schemeClr val="tx1"/>
              </a:solidFill>
            </a:rPr>
            <a:t> </a:t>
          </a:r>
          <a:r>
            <a:rPr lang="en-US" sz="3300" b="1" kern="1200" dirty="0" err="1">
              <a:solidFill>
                <a:schemeClr val="tx1"/>
              </a:solidFill>
            </a:rPr>
            <a:t>mahsulotlariga</a:t>
          </a:r>
          <a:r>
            <a:rPr lang="en-US" sz="3300" b="1" kern="1200" dirty="0">
              <a:solidFill>
                <a:schemeClr val="tx1"/>
              </a:solidFill>
            </a:rPr>
            <a:t> </a:t>
          </a:r>
          <a:r>
            <a:rPr lang="en-US" sz="3300" b="1" kern="1200" dirty="0" err="1">
              <a:solidFill>
                <a:schemeClr val="tx1"/>
              </a:solidFill>
            </a:rPr>
            <a:t>buyurtma</a:t>
          </a:r>
          <a:r>
            <a:rPr lang="en-US" sz="3300" b="1" kern="1200" dirty="0">
              <a:solidFill>
                <a:schemeClr val="tx1"/>
              </a:solidFill>
            </a:rPr>
            <a:t> </a:t>
          </a:r>
          <a:r>
            <a:rPr lang="en-US" sz="3300" b="1" kern="1200" dirty="0" err="1">
              <a:solidFill>
                <a:schemeClr val="tx1"/>
              </a:solidFill>
            </a:rPr>
            <a:t>berish</a:t>
          </a:r>
          <a:r>
            <a:rPr lang="en-US" sz="3300" b="1" kern="1200" dirty="0">
              <a:solidFill>
                <a:schemeClr val="tx1"/>
              </a:solidFill>
            </a:rPr>
            <a:t> </a:t>
          </a:r>
          <a:r>
            <a:rPr lang="en-US" sz="3300" b="1" kern="1200" dirty="0" err="1">
              <a:solidFill>
                <a:schemeClr val="tx1"/>
              </a:solidFill>
            </a:rPr>
            <a:t>dasturini</a:t>
          </a:r>
          <a:r>
            <a:rPr lang="en-US" sz="3300" b="1" kern="1200" dirty="0">
              <a:solidFill>
                <a:schemeClr val="tx1"/>
              </a:solidFill>
            </a:rPr>
            <a:t> </a:t>
          </a:r>
          <a:r>
            <a:rPr lang="en-US" sz="3300" b="1" kern="1200" dirty="0" err="1">
              <a:solidFill>
                <a:schemeClr val="tx1"/>
              </a:solidFill>
            </a:rPr>
            <a:t>yaratish</a:t>
          </a:r>
          <a:endParaRPr lang="ru-RU" sz="3300" b="1" kern="1200" dirty="0">
            <a:solidFill>
              <a:schemeClr val="tx1"/>
            </a:solidFill>
          </a:endParaRPr>
        </a:p>
      </dsp:txBody>
      <dsp:txXfrm>
        <a:off x="86025" y="86025"/>
        <a:ext cx="9189664" cy="1590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CFDD0-CAE7-4BDF-AB3C-802609572457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78716-8570-4B87-A6E2-0DC7F8827BD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2865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78716-8570-4B87-A6E2-0DC7F8827BD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664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59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380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274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878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9530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67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41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440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14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4971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061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954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3637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3092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26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653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844D-20C0-4AF4-97A4-9CEB014740DB}" type="datetimeFigureOut">
              <a:rPr lang="ru-RU" smtClean="0"/>
              <a:t>17.01.2023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01FE249-0AEB-47E3-A583-CE2F1D3D1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576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hp.net/" TargetMode="External"/><Relationship Id="rId2" Type="http://schemas.openxmlformats.org/officeDocument/2006/relationships/hyperlink" Target="https://www.w3schools.com/html/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948518" y="614100"/>
            <a:ext cx="660250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Muhammad Al-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Xorazmiy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nomidagi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TATU 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Urganch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filiali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942-20 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guruhi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talabasi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Boltayev Abrorbek</a:t>
            </a:r>
            <a:endParaRPr lang="ru-RU" sz="28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971" y="614100"/>
            <a:ext cx="2224726" cy="1959418"/>
          </a:xfrm>
          <a:prstGeom prst="rect">
            <a:avLst/>
          </a:prstGeom>
        </p:spPr>
      </p:pic>
      <p:sp>
        <p:nvSpPr>
          <p:cNvPr id="6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340581" y="3391187"/>
            <a:ext cx="8971584" cy="1284507"/>
          </a:xfrm>
        </p:spPr>
        <p:txBody>
          <a:bodyPr>
            <a:prstTxWarp prst="textWave1">
              <a:avLst/>
            </a:prstTxWarp>
            <a:noAutofit/>
          </a:bodyPr>
          <a:lstStyle/>
          <a:p>
            <a:r>
              <a:rPr lang="en-US" sz="6600" b="1" dirty="0">
                <a:solidFill>
                  <a:schemeClr val="tx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INDIVIDUAL LOYIHA</a:t>
            </a:r>
            <a:endParaRPr lang="ru-RU" sz="6600" b="1" dirty="0">
              <a:solidFill>
                <a:schemeClr val="tx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62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57080" y="0"/>
            <a:ext cx="6410228" cy="65442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  </a:t>
            </a:r>
            <a:r>
              <a:rPr lang="en-US" sz="2800" dirty="0" err="1">
                <a:solidFill>
                  <a:schemeClr val="tx1"/>
                </a:solidFill>
              </a:rPr>
              <a:t>Parfumeriya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saytining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savat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menusi</a:t>
            </a:r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E9A44-0BA6-D2E7-4B0E-A4643364C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67" y="782424"/>
            <a:ext cx="11161336" cy="607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469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0334" y="138954"/>
            <a:ext cx="6153771" cy="506506"/>
          </a:xfrm>
        </p:spPr>
        <p:txBody>
          <a:bodyPr>
            <a:normAutofit fontScale="90000"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Ma’limotlar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bazasiga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kategoriya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qo’shish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2833-414C-F2BA-E159-24B0C8463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50" y="820132"/>
            <a:ext cx="11359299" cy="603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4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82452" y="125506"/>
            <a:ext cx="10180542" cy="587188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tx1"/>
                </a:solidFill>
              </a:rPr>
              <a:t>Ma’lumotlar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bazasidagi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parfumeriya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mahsulotlari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ro’yhati</a:t>
            </a:r>
            <a:endParaRPr lang="ru-RU" sz="2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FA66B1-1953-CB3F-0545-2B73343B5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44" y="817174"/>
            <a:ext cx="11293311" cy="59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85742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57463" y="152400"/>
            <a:ext cx="5238125" cy="493059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Yangi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mahsulot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qo’shish</a:t>
            </a:r>
            <a:r>
              <a:rPr lang="en-US" sz="2400" dirty="0">
                <a:solidFill>
                  <a:schemeClr val="tx1"/>
                </a:solidFill>
              </a:rPr>
              <a:t>  </a:t>
            </a:r>
            <a:r>
              <a:rPr lang="en-US" sz="2400" dirty="0" err="1">
                <a:solidFill>
                  <a:schemeClr val="tx1"/>
                </a:solidFill>
              </a:rPr>
              <a:t>formasi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343EE-EB39-809B-CDFA-41B040948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632" y="1433424"/>
            <a:ext cx="8870624" cy="426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61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6313" y="340659"/>
            <a:ext cx="9860437" cy="506506"/>
          </a:xfrm>
        </p:spPr>
        <p:txBody>
          <a:bodyPr>
            <a:normAutofit/>
          </a:bodyPr>
          <a:lstStyle/>
          <a:p>
            <a:r>
              <a:rPr lang="en-US" sz="2000" dirty="0"/>
              <a:t>Web </a:t>
            </a:r>
            <a:r>
              <a:rPr lang="en-US" sz="2000" dirty="0" err="1"/>
              <a:t>ilovaning</a:t>
            </a:r>
            <a:r>
              <a:rPr lang="en-US" sz="2000" dirty="0"/>
              <a:t> </a:t>
            </a:r>
            <a:r>
              <a:rPr lang="en-US" sz="2000" dirty="0" err="1"/>
              <a:t>bu</a:t>
            </a:r>
            <a:r>
              <a:rPr lang="en-US" sz="2000" dirty="0"/>
              <a:t> </a:t>
            </a:r>
            <a:r>
              <a:rPr lang="en-US" sz="2000" dirty="0" err="1"/>
              <a:t>qismida</a:t>
            </a:r>
            <a:r>
              <a:rPr lang="en-US" sz="2000" dirty="0"/>
              <a:t> </a:t>
            </a:r>
            <a:r>
              <a:rPr lang="en-US" sz="2000" dirty="0" err="1"/>
              <a:t>saytga</a:t>
            </a:r>
            <a:r>
              <a:rPr lang="en-US" sz="2000" dirty="0"/>
              <a:t> </a:t>
            </a:r>
            <a:r>
              <a:rPr lang="en-US" sz="2000" dirty="0" err="1"/>
              <a:t>kamentariya</a:t>
            </a:r>
            <a:r>
              <a:rPr lang="en-US" sz="2000" dirty="0"/>
              <a:t> </a:t>
            </a:r>
            <a:r>
              <a:rPr lang="en-US" sz="2000" dirty="0" err="1"/>
              <a:t>yozib</a:t>
            </a:r>
            <a:r>
              <a:rPr lang="en-US" sz="2000" dirty="0"/>
              <a:t> </a:t>
            </a:r>
            <a:r>
              <a:rPr lang="en-US" sz="2000" dirty="0" err="1"/>
              <a:t>qoldirishi</a:t>
            </a:r>
            <a:r>
              <a:rPr lang="en-US" sz="2000" dirty="0"/>
              <a:t> </a:t>
            </a:r>
            <a:r>
              <a:rPr lang="en-US" sz="2000" dirty="0" err="1"/>
              <a:t>mumkin</a:t>
            </a:r>
            <a:endParaRPr lang="ru-R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891C0-C924-0187-C494-E0C8E59FF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01" y="1018094"/>
            <a:ext cx="11136198" cy="574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86537" y="1617703"/>
            <a:ext cx="812394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/>
              <a:t>Dastur</a:t>
            </a:r>
            <a:r>
              <a:rPr lang="en-US" sz="2000" b="1" dirty="0"/>
              <a:t> </a:t>
            </a:r>
            <a:r>
              <a:rPr lang="en-US" sz="2000" b="1" dirty="0" err="1"/>
              <a:t>quydagi</a:t>
            </a:r>
            <a:r>
              <a:rPr lang="en-US" sz="2000" b="1" dirty="0"/>
              <a:t> </a:t>
            </a:r>
            <a:r>
              <a:rPr lang="en-US" sz="2000" b="1" dirty="0" err="1"/>
              <a:t>qulayliklarga</a:t>
            </a:r>
            <a:r>
              <a:rPr lang="en-US" sz="2000" b="1" dirty="0"/>
              <a:t> </a:t>
            </a:r>
            <a:r>
              <a:rPr lang="en-US" sz="2000" b="1" dirty="0" err="1"/>
              <a:t>ega</a:t>
            </a:r>
            <a:r>
              <a:rPr lang="en-US" sz="2000" b="1" dirty="0"/>
              <a:t>:</a:t>
            </a:r>
          </a:p>
          <a:p>
            <a:endParaRPr lang="en-US" sz="2000" dirty="0"/>
          </a:p>
          <a:p>
            <a:pPr lvl="0"/>
            <a:r>
              <a:rPr lang="en-US" sz="2000" dirty="0"/>
              <a:t>1.Web </a:t>
            </a:r>
            <a:r>
              <a:rPr lang="en-US" sz="2000" dirty="0" err="1"/>
              <a:t>ilovada</a:t>
            </a:r>
            <a:r>
              <a:rPr lang="en-US" sz="2000" dirty="0"/>
              <a:t>  </a:t>
            </a:r>
            <a:r>
              <a:rPr lang="en-US" sz="2000" dirty="0" err="1"/>
              <a:t>umumiy</a:t>
            </a:r>
            <a:r>
              <a:rPr lang="en-US" sz="2000" dirty="0"/>
              <a:t> </a:t>
            </a:r>
            <a:r>
              <a:rPr lang="en-US" sz="2000" dirty="0" err="1"/>
              <a:t>qidiruv</a:t>
            </a:r>
            <a:r>
              <a:rPr lang="en-US" sz="2000" dirty="0"/>
              <a:t> </a:t>
            </a:r>
            <a:r>
              <a:rPr lang="en-US" sz="2000" dirty="0" err="1"/>
              <a:t>tizimi</a:t>
            </a:r>
            <a:r>
              <a:rPr lang="en-US" sz="2000" dirty="0"/>
              <a:t> </a:t>
            </a:r>
            <a:r>
              <a:rPr lang="en-US" sz="2000" dirty="0" err="1"/>
              <a:t>mavjudligi</a:t>
            </a:r>
            <a:r>
              <a:rPr lang="en-US" sz="2000" dirty="0"/>
              <a:t>.</a:t>
            </a:r>
            <a:endParaRPr lang="ru-RU" sz="2000" dirty="0"/>
          </a:p>
          <a:p>
            <a:r>
              <a:rPr lang="en-US" sz="2000" dirty="0"/>
              <a:t>2.Bu </a:t>
            </a:r>
            <a:r>
              <a:rPr lang="en-US" sz="2000" dirty="0" err="1"/>
              <a:t>ilova</a:t>
            </a:r>
            <a:r>
              <a:rPr lang="en-US" sz="2000" dirty="0"/>
              <a:t> </a:t>
            </a:r>
            <a:r>
              <a:rPr lang="en-US" sz="2000" dirty="0" err="1"/>
              <a:t>orqali</a:t>
            </a:r>
            <a:r>
              <a:rPr lang="en-US" sz="2000" dirty="0"/>
              <a:t> </a:t>
            </a:r>
            <a:r>
              <a:rPr lang="en-US" sz="2000" dirty="0" err="1"/>
              <a:t>siz</a:t>
            </a:r>
            <a:r>
              <a:rPr lang="en-US" sz="2000" dirty="0"/>
              <a:t> </a:t>
            </a:r>
            <a:r>
              <a:rPr lang="en-US" sz="2000" dirty="0" err="1"/>
              <a:t>istalgan</a:t>
            </a:r>
            <a:r>
              <a:rPr lang="en-US" sz="2000" dirty="0"/>
              <a:t>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</a:t>
            </a:r>
            <a:r>
              <a:rPr lang="en-US" sz="2000" dirty="0"/>
              <a:t> </a:t>
            </a:r>
            <a:r>
              <a:rPr lang="en-US" sz="2000" dirty="0" err="1"/>
              <a:t>haqida</a:t>
            </a:r>
            <a:r>
              <a:rPr lang="en-US" sz="2000" dirty="0"/>
              <a:t> </a:t>
            </a:r>
            <a:r>
              <a:rPr lang="en-US" sz="2000" dirty="0" err="1"/>
              <a:t>ma’lumot</a:t>
            </a:r>
            <a:r>
              <a:rPr lang="en-US" sz="2000" dirty="0"/>
              <a:t> </a:t>
            </a:r>
            <a:r>
              <a:rPr lang="en-US" sz="2000" dirty="0" err="1"/>
              <a:t>olishinggiz</a:t>
            </a:r>
            <a:r>
              <a:rPr lang="en-US" sz="2000" dirty="0"/>
              <a:t> </a:t>
            </a:r>
            <a:r>
              <a:rPr lang="en-US" sz="2000" dirty="0" err="1"/>
              <a:t>mumkin</a:t>
            </a:r>
            <a:r>
              <a:rPr lang="en-US" sz="2000" dirty="0"/>
              <a:t>.</a:t>
            </a:r>
          </a:p>
          <a:p>
            <a:r>
              <a:rPr lang="en-US" sz="2000" dirty="0"/>
              <a:t>3.Ilova </a:t>
            </a:r>
            <a:r>
              <a:rPr lang="en-US" sz="2000" dirty="0" err="1"/>
              <a:t>orqali</a:t>
            </a:r>
            <a:r>
              <a:rPr lang="en-US" sz="2000" dirty="0"/>
              <a:t> </a:t>
            </a:r>
            <a:r>
              <a:rPr lang="en-US" sz="2000" dirty="0" err="1"/>
              <a:t>har</a:t>
            </a:r>
            <a:r>
              <a:rPr lang="en-US" sz="2000" dirty="0"/>
              <a:t> </a:t>
            </a:r>
            <a:r>
              <a:rPr lang="en-US" sz="2000" dirty="0" err="1"/>
              <a:t>bir</a:t>
            </a:r>
            <a:r>
              <a:rPr lang="en-US" sz="2000" dirty="0"/>
              <a:t> </a:t>
            </a:r>
            <a:r>
              <a:rPr lang="en-US" sz="2000" dirty="0" err="1"/>
              <a:t>foydalanuvchi</a:t>
            </a:r>
            <a:r>
              <a:rPr lang="en-US" sz="2000" dirty="0"/>
              <a:t> </a:t>
            </a:r>
            <a:r>
              <a:rPr lang="en-US" sz="2000" dirty="0" err="1"/>
              <a:t>Izoh</a:t>
            </a:r>
            <a:r>
              <a:rPr lang="en-US" sz="2000" dirty="0"/>
              <a:t> </a:t>
            </a:r>
            <a:r>
              <a:rPr lang="en-US" sz="2000" dirty="0" err="1"/>
              <a:t>qoldirish</a:t>
            </a:r>
            <a:r>
              <a:rPr lang="en-US" sz="2000" dirty="0"/>
              <a:t> </a:t>
            </a:r>
            <a:r>
              <a:rPr lang="en-US" sz="2000" dirty="0" err="1"/>
              <a:t>mumkin</a:t>
            </a:r>
            <a:r>
              <a:rPr lang="en-US" sz="2000" dirty="0"/>
              <a:t>.</a:t>
            </a:r>
          </a:p>
          <a:p>
            <a:endParaRPr lang="ru-RU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060343"/>
      </p:ext>
    </p:extLst>
  </p:cSld>
  <p:clrMapOvr>
    <a:masterClrMapping/>
  </p:clrMapOvr>
  <p:transition spd="slow">
    <p:comb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93583" y="53124"/>
            <a:ext cx="9869411" cy="6543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                                                                </a:t>
            </a:r>
            <a:r>
              <a:rPr lang="uz-Cyrl-UZ" sz="2200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Xulosa.</a:t>
            </a:r>
            <a:endParaRPr lang="ru-RU" sz="2200" b="1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uz-Cyrl-UZ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Hozirda hayotni axborot texnologiyalarsiz tasavvur qilib bo’lmaydi. Foydalanuvchilarga qulayliklar yaratish uchun Axborot texnologiyalaridan keng qo’llaniladi. Ma’lumotlar ko’p, ularni tez va osongina topishda axborot texnologiyasi juda katta ro’l o’ynaydi. S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hu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sababli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uz-Cyrl-UZ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ma’lumotlarni internet orqali topishda web ilovalardan foydalanamiz. </a:t>
            </a:r>
            <a:endParaRPr lang="ru-RU" sz="2000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Web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ilovani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yaratish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davomida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quydagi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Bilim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va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ko’nikmalar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i="1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o’zlashtirildi</a:t>
            </a:r>
            <a:r>
              <a:rPr lang="en-US" sz="2000" b="1" i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  <a:endParaRPr lang="ru-RU" sz="2000" b="1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1. MYSQL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ma’lumotlar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bazasi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bilan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ishlash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va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undagi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so’rovlar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Update.Select,Insert,Delete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o’rganildi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;</a:t>
            </a:r>
            <a:endParaRPr lang="ru-RU" sz="2000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2.  Shu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bilan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birga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Online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Parfumeriya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Web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ilovasi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ma’lumotlar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bazasini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yaratishda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va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foydalanuvchilarga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ma’lumotlarni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targ’ib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etishda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Web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ilova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yaratishni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o’zlashtirish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orqali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yaratish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;</a:t>
            </a:r>
            <a:endParaRPr lang="ru-RU" sz="2000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Unga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qidiruv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modulini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kiritish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orqali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foydalanuvchilarga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Parfumeriya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mahsulotlari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haqida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ma’lumotlarni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qiyinchiliksiz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izlab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topishni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amalga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oshirishda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qulaylik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yaratildi</a:t>
            </a:r>
            <a:r>
              <a:rPr lang="en-US" sz="20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lang="ru-RU" sz="2000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44670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2874" y="645459"/>
            <a:ext cx="10529739" cy="549984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	</a:t>
            </a:r>
            <a:r>
              <a:rPr lang="uz-Latn-UZ" sz="2000" b="1" dirty="0"/>
              <a:t>Foydalanilgan adabiyotlar</a:t>
            </a:r>
            <a:br>
              <a:rPr lang="en-US" sz="2000" b="1" dirty="0"/>
            </a:br>
            <a:r>
              <a:rPr lang="en-US" sz="2000" b="1" dirty="0"/>
              <a:t>	1. </a:t>
            </a:r>
            <a:r>
              <a:rPr lang="ru-RU" sz="2000" b="1" dirty="0"/>
              <a:t>Создание сайта для парфюмерного интернет-магазина</a:t>
            </a:r>
            <a:br>
              <a:rPr lang="ru-RU" sz="2000" b="1" dirty="0"/>
            </a:br>
            <a:r>
              <a:rPr lang="en-US" sz="2000" b="1" dirty="0"/>
              <a:t>	</a:t>
            </a:r>
            <a:r>
              <a:rPr lang="ru-RU" sz="2000" b="1" dirty="0"/>
              <a:t>Хусаинова Г.Я. </a:t>
            </a:r>
            <a:r>
              <a:rPr lang="en-US" sz="2000" b="1" dirty="0"/>
              <a:t> </a:t>
            </a:r>
            <a:r>
              <a:rPr lang="ru-RU" sz="2000" b="1" dirty="0" err="1"/>
              <a:t>NovaInfo</a:t>
            </a:r>
            <a:r>
              <a:rPr lang="ru-RU" sz="2000" b="1" dirty="0"/>
              <a:t> 75, с.27-35, 11 декабря 2017, Технические науки, CC BY-NC</a:t>
            </a:r>
            <a:r>
              <a:rPr lang="en-US" sz="2000" b="1" dirty="0"/>
              <a:t> </a:t>
            </a:r>
            <a:br>
              <a:rPr lang="ru-RU" sz="2000" dirty="0"/>
            </a:br>
            <a:r>
              <a:rPr lang="uz-Latn-UZ" sz="2000" dirty="0"/>
              <a:t>      </a:t>
            </a:r>
            <a:r>
              <a:rPr lang="en-US" sz="2000" dirty="0"/>
              <a:t> 2</a:t>
            </a:r>
            <a:r>
              <a:rPr lang="uz-Latn-UZ" sz="2000" dirty="0"/>
              <a:t>.</a:t>
            </a:r>
            <a:r>
              <a:rPr lang="en-US" sz="2000" dirty="0"/>
              <a:t>   </a:t>
            </a:r>
            <a:r>
              <a:rPr lang="uz-Latn-UZ" sz="2000" dirty="0"/>
              <a:t> Дуглас Крокфорд. “</a:t>
            </a:r>
            <a:r>
              <a:rPr lang="uz-Latn-UZ" sz="2000" b="1" dirty="0"/>
              <a:t>JavaScript: cильные стороны</a:t>
            </a:r>
            <a:r>
              <a:rPr lang="uz-Latn-UZ" sz="2000" dirty="0"/>
              <a:t>”. 2013 г.</a:t>
            </a:r>
            <a:br>
              <a:rPr lang="ru-RU" sz="2000" dirty="0"/>
            </a:br>
            <a:r>
              <a:rPr lang="uz-Latn-UZ" sz="2000" dirty="0"/>
              <a:t>      </a:t>
            </a:r>
            <a:r>
              <a:rPr lang="en-US" sz="2000" dirty="0"/>
              <a:t> 3</a:t>
            </a:r>
            <a:r>
              <a:rPr lang="uz-Latn-UZ" sz="2000" dirty="0"/>
              <a:t>.    Крис Минник, Ева Холланд. “</a:t>
            </a:r>
            <a:r>
              <a:rPr lang="uz-Latn-UZ" sz="2000" b="1" dirty="0"/>
              <a:t>Javascript для чайников</a:t>
            </a:r>
            <a:r>
              <a:rPr lang="uz-Latn-UZ" sz="2000" dirty="0"/>
              <a:t>” 2017 г.</a:t>
            </a:r>
            <a:br>
              <a:rPr lang="ru-RU" sz="2000" dirty="0"/>
            </a:br>
            <a:r>
              <a:rPr lang="uz-Latn-UZ" sz="2000" dirty="0"/>
              <a:t>       </a:t>
            </a:r>
            <a:r>
              <a:rPr lang="en-US" sz="2000" dirty="0"/>
              <a:t>4</a:t>
            </a:r>
            <a:r>
              <a:rPr lang="uz-Latn-UZ" sz="2000" dirty="0"/>
              <a:t>.   Дэвид Скляр. </a:t>
            </a:r>
            <a:r>
              <a:rPr lang="uz-Latn-UZ" sz="2000" b="1" dirty="0"/>
              <a:t>“Изучаем PHP 7”.  </a:t>
            </a:r>
            <a:r>
              <a:rPr lang="uz-Latn-UZ" sz="2000" dirty="0"/>
              <a:t>2017 г.</a:t>
            </a:r>
            <a:br>
              <a:rPr lang="ru-RU" sz="2000" dirty="0"/>
            </a:br>
            <a:r>
              <a:rPr lang="uz-Latn-UZ" sz="2000" dirty="0"/>
              <a:t>       </a:t>
            </a:r>
            <a:r>
              <a:rPr lang="en-US" sz="2000" dirty="0"/>
              <a:t>5</a:t>
            </a:r>
            <a:r>
              <a:rPr lang="uz-Latn-UZ" sz="2000" b="1" dirty="0"/>
              <a:t>. </a:t>
            </a:r>
            <a:r>
              <a:rPr lang="uz-Latn-UZ" sz="2000" b="1" i="1" dirty="0"/>
              <a:t> </a:t>
            </a:r>
            <a:r>
              <a:rPr lang="en-US" sz="2000" b="1" i="1" dirty="0"/>
              <a:t> </a:t>
            </a:r>
            <a:r>
              <a:rPr lang="uz-Latn-UZ" sz="2000" dirty="0"/>
              <a:t>Робин Никсон.</a:t>
            </a:r>
            <a:r>
              <a:rPr lang="uz-Latn-UZ" sz="2000" b="1" dirty="0"/>
              <a:t>  “ PHP, MySQL, JavaScript, CSS и HTML5 “. </a:t>
            </a:r>
            <a:r>
              <a:rPr lang="uz-Latn-UZ" sz="2000" dirty="0"/>
              <a:t>2015 г.    </a:t>
            </a:r>
            <a:r>
              <a:rPr lang="en-US" sz="2000" dirty="0"/>
              <a:t> </a:t>
            </a:r>
            <a:r>
              <a:rPr lang="uz-Latn-UZ" sz="2000" dirty="0"/>
              <a:t> 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       6. </a:t>
            </a:r>
            <a:r>
              <a:rPr lang="uz-Latn-UZ" sz="2000" dirty="0"/>
              <a:t>Хорстманн Кей, Корнелл Гари</a:t>
            </a:r>
            <a:r>
              <a:rPr lang="ru-RU" sz="2000" dirty="0"/>
              <a:t>. </a:t>
            </a:r>
            <a:r>
              <a:rPr lang="uz-Latn-UZ" sz="2000" b="1" dirty="0"/>
              <a:t>” Java. Библиотека</a:t>
            </a:r>
            <a:r>
              <a:rPr lang="en-US" sz="2000" b="1" dirty="0"/>
              <a:t> </a:t>
            </a:r>
            <a:r>
              <a:rPr lang="uz-Latn-UZ" sz="2000" b="1" dirty="0"/>
              <a:t>профессионала</a:t>
            </a:r>
            <a:r>
              <a:rPr lang="ru-RU" sz="2000" b="1" dirty="0"/>
              <a:t>”</a:t>
            </a:r>
            <a:r>
              <a:rPr lang="uz-Latn-UZ" sz="2000" dirty="0"/>
              <a:t>.</a:t>
            </a:r>
            <a:r>
              <a:rPr lang="ru-RU" sz="2000" dirty="0"/>
              <a:t> 2014 </a:t>
            </a:r>
            <a:r>
              <a:rPr lang="uz-Latn-UZ" sz="2000" dirty="0"/>
              <a:t>г.</a:t>
            </a:r>
            <a:br>
              <a:rPr lang="ru-RU" sz="2000" dirty="0"/>
            </a:br>
            <a:r>
              <a:rPr lang="uz-Latn-UZ" sz="2000" b="1" dirty="0"/>
              <a:t>                                          Internet resurslari</a:t>
            </a:r>
            <a:br>
              <a:rPr lang="ru-RU" sz="2000" dirty="0"/>
            </a:br>
            <a:r>
              <a:rPr lang="uz-Latn-UZ" sz="2000" dirty="0"/>
              <a:t>      </a:t>
            </a:r>
            <a:r>
              <a:rPr lang="uz-Latn-UZ" sz="2000" u="sng" dirty="0">
                <a:solidFill>
                  <a:schemeClr val="tx1"/>
                </a:solidFill>
                <a:latin typeface="+mn-lt"/>
                <a:hlinkClick r:id="rId2"/>
              </a:rPr>
              <a:t>https://www.w3schools.com/html/</a:t>
            </a:r>
            <a:br>
              <a:rPr lang="ru-RU" sz="2000" dirty="0">
                <a:solidFill>
                  <a:schemeClr val="tx1"/>
                </a:solidFill>
                <a:latin typeface="+mn-lt"/>
              </a:rPr>
            </a:br>
            <a:r>
              <a:rPr lang="uz-Latn-UZ" sz="2000" dirty="0">
                <a:solidFill>
                  <a:schemeClr val="tx1"/>
                </a:solidFill>
                <a:latin typeface="+mn-lt"/>
              </a:rPr>
              <a:t>      </a:t>
            </a:r>
            <a:r>
              <a:rPr lang="ru-RU" sz="2000" u="sng" dirty="0">
                <a:solidFill>
                  <a:schemeClr val="tx1"/>
                </a:solidFill>
                <a:latin typeface="+mn-lt"/>
                <a:hlinkClick r:id="rId3"/>
              </a:rPr>
              <a:t>https://www.php.net/</a:t>
            </a:r>
            <a:br>
              <a:rPr lang="ru-RU" sz="2000" dirty="0">
                <a:solidFill>
                  <a:schemeClr val="tx1"/>
                </a:solidFill>
                <a:latin typeface="+mn-lt"/>
              </a:rPr>
            </a:br>
            <a:r>
              <a:rPr lang="uz-Latn-UZ" sz="2000" dirty="0">
                <a:solidFill>
                  <a:schemeClr val="tx1"/>
                </a:solidFill>
                <a:latin typeface="+mn-lt"/>
              </a:rPr>
              <a:t>      </a:t>
            </a:r>
            <a:r>
              <a:rPr lang="uz-Latn-UZ" sz="2000" dirty="0">
                <a:solidFill>
                  <a:srgbClr val="FF0000"/>
                </a:solidFill>
                <a:latin typeface="+mn-lt"/>
              </a:rPr>
              <a:t>http://www.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google</a:t>
            </a:r>
            <a:r>
              <a:rPr lang="uz-Latn-UZ" sz="2000" dirty="0">
                <a:solidFill>
                  <a:srgbClr val="FF0000"/>
                </a:solidFill>
                <a:latin typeface="+mn-lt"/>
              </a:rPr>
              <a:t>.com</a:t>
            </a:r>
            <a:br>
              <a:rPr lang="ru-RU" sz="2000" dirty="0"/>
            </a:b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1833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2143" y="2420470"/>
            <a:ext cx="6589058" cy="802341"/>
          </a:xfrm>
        </p:spPr>
        <p:txBody>
          <a:bodyPr/>
          <a:lstStyle/>
          <a:p>
            <a:r>
              <a:rPr lang="en-US" i="1" dirty="0" err="1"/>
              <a:t>Etiboringgiz</a:t>
            </a:r>
            <a:r>
              <a:rPr lang="en-US" i="1" dirty="0"/>
              <a:t> </a:t>
            </a:r>
            <a:r>
              <a:rPr lang="en-US" i="1" dirty="0" err="1"/>
              <a:t>uchun</a:t>
            </a:r>
            <a:r>
              <a:rPr lang="en-US" i="1" dirty="0"/>
              <a:t> </a:t>
            </a:r>
            <a:r>
              <a:rPr lang="en-US" i="1" dirty="0" err="1"/>
              <a:t>raxmat</a:t>
            </a:r>
            <a:r>
              <a:rPr lang="en-US" i="1" dirty="0"/>
              <a:t> !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20353440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2336155397"/>
              </p:ext>
            </p:extLst>
          </p:nvPr>
        </p:nvGraphicFramePr>
        <p:xfrm>
          <a:off x="1536379" y="1800413"/>
          <a:ext cx="9361714" cy="1815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9098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206631" y="608149"/>
            <a:ext cx="10985369" cy="5158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200" b="1" dirty="0" err="1"/>
              <a:t>Masalaning</a:t>
            </a:r>
            <a:r>
              <a:rPr lang="en-US" sz="2200" b="1" dirty="0"/>
              <a:t> </a:t>
            </a:r>
            <a:r>
              <a:rPr lang="en-US" sz="2200" b="1" dirty="0" err="1"/>
              <a:t>qo’ylishi</a:t>
            </a:r>
            <a:endParaRPr lang="ru-RU" sz="2200" dirty="0"/>
          </a:p>
          <a:p>
            <a:pPr>
              <a:lnSpc>
                <a:spcPct val="150000"/>
              </a:lnSpc>
            </a:pPr>
            <a:r>
              <a:rPr lang="uz-Cyrl-UZ" sz="2000" b="1" dirty="0"/>
              <a:t>Ushbu </a:t>
            </a:r>
            <a:r>
              <a:rPr lang="en-US" sz="2000" b="1" dirty="0"/>
              <a:t>individual </a:t>
            </a:r>
            <a:r>
              <a:rPr lang="en-US" sz="2000" b="1" dirty="0" err="1"/>
              <a:t>loyihada</a:t>
            </a:r>
            <a:r>
              <a:rPr lang="uz-Cyrl-UZ" sz="2000" b="1" dirty="0"/>
              <a:t> qo’yilgan asosiy maqsaddan kelib chiqib, quyidagi vazifalarni hal qilish lozim:</a:t>
            </a:r>
            <a:endParaRPr lang="ru-RU" sz="2000" dirty="0"/>
          </a:p>
          <a:p>
            <a:pPr lvl="0">
              <a:lnSpc>
                <a:spcPct val="150000"/>
              </a:lnSpc>
            </a:pPr>
            <a:r>
              <a:rPr lang="en-US" sz="2000" dirty="0"/>
              <a:t>-    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berishni</a:t>
            </a:r>
            <a:r>
              <a:rPr lang="en-US" sz="2000" dirty="0"/>
              <a:t> </a:t>
            </a:r>
            <a:r>
              <a:rPr lang="uz-Cyrl-UZ" sz="2000" dirty="0"/>
              <a:t>o’rganish;</a:t>
            </a:r>
            <a:endParaRPr lang="ru-RU" sz="2000" dirty="0"/>
          </a:p>
          <a:p>
            <a:pPr lvl="0">
              <a:lnSpc>
                <a:spcPct val="150000"/>
              </a:lnSpc>
            </a:pPr>
            <a:r>
              <a:rPr lang="en-US" sz="2000" dirty="0"/>
              <a:t>-    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/>
              <a:t> Web </a:t>
            </a:r>
            <a:r>
              <a:rPr lang="en-US" sz="2000" dirty="0" err="1"/>
              <a:t>ilovasini</a:t>
            </a:r>
            <a:r>
              <a:rPr lang="en-US" sz="2000" dirty="0"/>
              <a:t> </a:t>
            </a:r>
            <a:r>
              <a:rPr lang="en-US" sz="2000" dirty="0" err="1"/>
              <a:t>arxitekturasi</a:t>
            </a:r>
            <a:r>
              <a:rPr lang="en-US" sz="2000" dirty="0"/>
              <a:t> </a:t>
            </a:r>
            <a:r>
              <a:rPr lang="en-US" sz="2000" dirty="0" err="1"/>
              <a:t>qurish</a:t>
            </a:r>
            <a:r>
              <a:rPr lang="en-US" sz="2000" dirty="0"/>
              <a:t>;</a:t>
            </a:r>
            <a:endParaRPr lang="ru-RU" sz="2000" dirty="0"/>
          </a:p>
          <a:p>
            <a:pPr marL="285750" lvl="0" indent="-285750">
              <a:lnSpc>
                <a:spcPct val="150000"/>
              </a:lnSpc>
              <a:buFontTx/>
              <a:buChar char="-"/>
            </a:pPr>
            <a:r>
              <a:rPr lang="en-US" sz="2000" dirty="0"/>
              <a:t> 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/>
              <a:t> web </a:t>
            </a:r>
            <a:r>
              <a:rPr lang="en-US" sz="2000" dirty="0" err="1"/>
              <a:t>ilovalasini</a:t>
            </a:r>
            <a:r>
              <a:rPr lang="en-US" sz="2000" dirty="0"/>
              <a:t> </a:t>
            </a:r>
            <a:r>
              <a:rPr lang="en-US" sz="2000" dirty="0" err="1"/>
              <a:t>ishlab</a:t>
            </a:r>
            <a:r>
              <a:rPr lang="en-US" sz="2000" dirty="0"/>
              <a:t> </a:t>
            </a:r>
            <a:r>
              <a:rPr lang="en-US" sz="2000" dirty="0" err="1"/>
              <a:t>chiqish</a:t>
            </a:r>
            <a:r>
              <a:rPr lang="en-US" sz="2000" dirty="0"/>
              <a:t>; </a:t>
            </a:r>
          </a:p>
          <a:p>
            <a:pPr lvl="0">
              <a:lnSpc>
                <a:spcPct val="150000"/>
              </a:lnSpc>
            </a:pPr>
            <a:endParaRPr lang="ru-RU" sz="2000" dirty="0"/>
          </a:p>
          <a:p>
            <a:pPr>
              <a:lnSpc>
                <a:spcPct val="150000"/>
              </a:lnSpc>
            </a:pPr>
            <a:r>
              <a:rPr lang="en-US" sz="2000" b="1" dirty="0" err="1"/>
              <a:t>Dasturda</a:t>
            </a:r>
            <a:r>
              <a:rPr lang="en-US" sz="2000" b="1" dirty="0"/>
              <a:t> </a:t>
            </a:r>
            <a:r>
              <a:rPr lang="en-US" sz="2000" b="1" dirty="0" err="1"/>
              <a:t>quyidagi</a:t>
            </a:r>
            <a:r>
              <a:rPr lang="en-US" sz="2000" b="1" dirty="0"/>
              <a:t> </a:t>
            </a:r>
            <a:r>
              <a:rPr lang="en-US" sz="2000" b="1" dirty="0" err="1"/>
              <a:t>ishlar</a:t>
            </a:r>
            <a:r>
              <a:rPr lang="en-US" sz="2000" b="1" dirty="0"/>
              <a:t> </a:t>
            </a:r>
            <a:r>
              <a:rPr lang="en-US" sz="2000" b="1" dirty="0" err="1"/>
              <a:t>amalga</a:t>
            </a:r>
            <a:r>
              <a:rPr lang="en-US" sz="2000" b="1" dirty="0"/>
              <a:t> </a:t>
            </a:r>
            <a:r>
              <a:rPr lang="en-US" sz="2000" b="1" dirty="0" err="1"/>
              <a:t>oshirilishi</a:t>
            </a:r>
            <a:r>
              <a:rPr lang="en-US" sz="2000" b="1" dirty="0"/>
              <a:t> </a:t>
            </a:r>
            <a:r>
              <a:rPr lang="en-US" sz="2000" b="1" dirty="0" err="1"/>
              <a:t>lozim</a:t>
            </a:r>
            <a:r>
              <a:rPr lang="en-US" sz="2000" b="1" dirty="0"/>
              <a:t>:</a:t>
            </a:r>
            <a:endParaRPr lang="ru-RU" sz="2000" b="1" dirty="0"/>
          </a:p>
          <a:p>
            <a:pPr>
              <a:lnSpc>
                <a:spcPct val="150000"/>
              </a:lnSpc>
            </a:pPr>
            <a:r>
              <a:rPr lang="en-US" sz="2000" dirty="0"/>
              <a:t>-     Web </a:t>
            </a:r>
            <a:r>
              <a:rPr lang="en-US" sz="2000" dirty="0" err="1"/>
              <a:t>ilovaning</a:t>
            </a:r>
            <a:r>
              <a:rPr lang="en-US" sz="2000" dirty="0"/>
              <a:t> </a:t>
            </a:r>
            <a:r>
              <a:rPr lang="en-US" sz="2000" dirty="0" err="1"/>
              <a:t>ma’lumotlar</a:t>
            </a:r>
            <a:r>
              <a:rPr lang="en-US" sz="2000" dirty="0"/>
              <a:t> </a:t>
            </a:r>
            <a:r>
              <a:rPr lang="en-US" sz="2000" dirty="0" err="1"/>
              <a:t>bazasi</a:t>
            </a:r>
            <a:r>
              <a:rPr lang="en-US" sz="2000" dirty="0"/>
              <a:t> </a:t>
            </a:r>
            <a:r>
              <a:rPr lang="en-US" sz="2000" dirty="0" err="1"/>
              <a:t>arxitekturasini</a:t>
            </a:r>
            <a:r>
              <a:rPr lang="en-US" sz="2000" dirty="0"/>
              <a:t> </a:t>
            </a:r>
            <a:r>
              <a:rPr lang="en-US" sz="2000" dirty="0" err="1"/>
              <a:t>qurish</a:t>
            </a:r>
            <a:r>
              <a:rPr lang="en-US" sz="2000" dirty="0"/>
              <a:t>;</a:t>
            </a:r>
            <a:endParaRPr lang="ru-RU" sz="2000" dirty="0"/>
          </a:p>
          <a:p>
            <a:pPr>
              <a:lnSpc>
                <a:spcPct val="150000"/>
              </a:lnSpc>
            </a:pPr>
            <a:r>
              <a:rPr lang="en-US" sz="2000" dirty="0"/>
              <a:t>-     Web </a:t>
            </a:r>
            <a:r>
              <a:rPr lang="en-US" sz="2000" dirty="0" err="1"/>
              <a:t>ilovaning</a:t>
            </a:r>
            <a:r>
              <a:rPr lang="en-US" sz="2000" dirty="0"/>
              <a:t> </a:t>
            </a:r>
            <a:r>
              <a:rPr lang="en-US" sz="2000" dirty="0" err="1"/>
              <a:t>ma’lumtlar</a:t>
            </a:r>
            <a:r>
              <a:rPr lang="en-US" sz="2000" dirty="0"/>
              <a:t> </a:t>
            </a:r>
            <a:r>
              <a:rPr lang="en-US" sz="2000" dirty="0" err="1"/>
              <a:t>bazasini</a:t>
            </a:r>
            <a:r>
              <a:rPr lang="en-US" sz="2000" dirty="0"/>
              <a:t> </a:t>
            </a:r>
            <a:r>
              <a:rPr lang="en-US" sz="2000" dirty="0" err="1"/>
              <a:t>yaratish</a:t>
            </a:r>
            <a:r>
              <a:rPr lang="en-US" sz="2000" dirty="0"/>
              <a:t>;</a:t>
            </a:r>
            <a:endParaRPr lang="ru-RU" sz="2000" dirty="0"/>
          </a:p>
          <a:p>
            <a:pPr>
              <a:lnSpc>
                <a:spcPct val="150000"/>
              </a:lnSpc>
            </a:pPr>
            <a:r>
              <a:rPr lang="en-US" sz="2000" dirty="0"/>
              <a:t>-     Web </a:t>
            </a:r>
            <a:r>
              <a:rPr lang="en-US" sz="2000" dirty="0" err="1"/>
              <a:t>ilovaning</a:t>
            </a:r>
            <a:r>
              <a:rPr lang="en-US" sz="2000" dirty="0"/>
              <a:t> </a:t>
            </a:r>
            <a:r>
              <a:rPr lang="en-US" sz="2000" dirty="0" err="1"/>
              <a:t>tuzilishi</a:t>
            </a:r>
            <a:r>
              <a:rPr lang="en-US" sz="2000" dirty="0"/>
              <a:t> </a:t>
            </a:r>
            <a:r>
              <a:rPr lang="en-US" sz="2000" dirty="0" err="1"/>
              <a:t>sayt</a:t>
            </a:r>
            <a:r>
              <a:rPr lang="en-US" sz="2000" dirty="0"/>
              <a:t> </a:t>
            </a:r>
            <a:r>
              <a:rPr lang="en-US" sz="2000" dirty="0" err="1"/>
              <a:t>ko’rinishini</a:t>
            </a:r>
            <a:r>
              <a:rPr lang="en-US" sz="2000" dirty="0"/>
              <a:t> </a:t>
            </a:r>
            <a:r>
              <a:rPr lang="en-US" sz="2000" dirty="0" err="1"/>
              <a:t>ishlab</a:t>
            </a:r>
            <a:r>
              <a:rPr lang="en-US" sz="2000" dirty="0"/>
              <a:t> </a:t>
            </a:r>
            <a:r>
              <a:rPr lang="en-US" sz="2000" dirty="0" err="1"/>
              <a:t>chiqish</a:t>
            </a:r>
            <a:r>
              <a:rPr lang="en-US" sz="2000" dirty="0"/>
              <a:t>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3387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66507" y="671290"/>
            <a:ext cx="1008668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179705" algn="just">
              <a:spcAft>
                <a:spcPts val="0"/>
              </a:spcAft>
            </a:pP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Ushbu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individual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loyihani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bajarish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davomida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quyidagi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ishlar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amalga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b="1" i="1" dirty="0" err="1">
                <a:ea typeface="Times New Roman" panose="02020603050405020304" pitchFamily="18" charset="0"/>
                <a:cs typeface="Sylfaen" panose="010A0502050306030303" pitchFamily="18" charset="0"/>
              </a:rPr>
              <a:t>oshirildi</a:t>
            </a:r>
            <a:r>
              <a:rPr lang="en-US" sz="2000" b="1" i="1" dirty="0">
                <a:ea typeface="Times New Roman" panose="02020603050405020304" pitchFamily="18" charset="0"/>
                <a:cs typeface="Sylfaen" panose="010A0502050306030303" pitchFamily="18" charset="0"/>
              </a:rPr>
              <a:t>:</a:t>
            </a:r>
          </a:p>
          <a:p>
            <a:pPr marR="179705" algn="just">
              <a:spcAft>
                <a:spcPts val="0"/>
              </a:spcAft>
            </a:pPr>
            <a:endParaRPr lang="ru-RU" sz="2000" dirty="0">
              <a:ea typeface="Times New Roman" panose="02020603050405020304" pitchFamily="18" charset="0"/>
              <a:cs typeface="Sylfaen" panose="010A0502050306030303" pitchFamily="18" charset="0"/>
            </a:endParaRPr>
          </a:p>
          <a:p>
            <a:pPr marR="179705" algn="just">
              <a:spcAft>
                <a:spcPts val="0"/>
              </a:spcAft>
            </a:pP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1.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/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ma’lumotlar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bazasi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arxitekturasi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tuzib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chiqildi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;</a:t>
            </a:r>
            <a:endParaRPr lang="ru-RU" sz="2000" dirty="0">
              <a:ea typeface="Times New Roman" panose="02020603050405020304" pitchFamily="18" charset="0"/>
              <a:cs typeface="Sylfaen" panose="010A0502050306030303" pitchFamily="18" charset="0"/>
            </a:endParaRPr>
          </a:p>
          <a:p>
            <a:pPr marR="179705" algn="just">
              <a:spcAft>
                <a:spcPts val="0"/>
              </a:spcAft>
            </a:pPr>
            <a:endParaRPr lang="en-US" sz="2000" dirty="0">
              <a:ea typeface="Times New Roman" panose="02020603050405020304" pitchFamily="18" charset="0"/>
              <a:cs typeface="Sylfaen" panose="010A0502050306030303" pitchFamily="18" charset="0"/>
            </a:endParaRPr>
          </a:p>
          <a:p>
            <a:pPr marR="179705" algn="just">
              <a:spcAft>
                <a:spcPts val="0"/>
              </a:spcAft>
            </a:pP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2.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/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ma’lumotlar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bazasi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yaratildi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;</a:t>
            </a:r>
            <a:endParaRPr lang="ru-RU" sz="2000" dirty="0">
              <a:ea typeface="Times New Roman" panose="02020603050405020304" pitchFamily="18" charset="0"/>
              <a:cs typeface="Sylfaen" panose="010A0502050306030303" pitchFamily="18" charset="0"/>
            </a:endParaRPr>
          </a:p>
          <a:p>
            <a:pPr marR="179705" algn="just">
              <a:spcAft>
                <a:spcPts val="0"/>
              </a:spcAft>
            </a:pPr>
            <a:endParaRPr lang="en-US" sz="2000" dirty="0">
              <a:ea typeface="Times New Roman" panose="02020603050405020304" pitchFamily="18" charset="0"/>
              <a:cs typeface="Sylfaen" panose="010A0502050306030303" pitchFamily="18" charset="0"/>
            </a:endParaRPr>
          </a:p>
          <a:p>
            <a:pPr marR="179705" algn="just">
              <a:spcAft>
                <a:spcPts val="0"/>
              </a:spcAft>
            </a:pP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3. </a:t>
            </a:r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/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Php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, JavaScript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tillarini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o’rgangan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holda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uning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web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ilovasi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ishlab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chiqildi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;</a:t>
            </a:r>
            <a:endParaRPr lang="ru-RU" sz="2000" dirty="0">
              <a:effectLst/>
              <a:ea typeface="Times New Roman" panose="02020603050405020304" pitchFamily="18" charset="0"/>
              <a:cs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01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14177E-2158-F6ED-00EA-2077D7ECFD56}"/>
              </a:ext>
            </a:extLst>
          </p:cNvPr>
          <p:cNvSpPr txBox="1"/>
          <p:nvPr/>
        </p:nvSpPr>
        <p:spPr>
          <a:xfrm>
            <a:off x="1404593" y="612742"/>
            <a:ext cx="8785781" cy="6365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uz-Cyrl-UZ" sz="2100" b="1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Parfyumeriya</a:t>
            </a:r>
            <a:r>
              <a:rPr lang="uz-Cyrl-UZ" sz="2100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(frans. parfum — yoqimli hid, atir) — teri, soch, kiyimlarni xushboʻy qiluvchi, shuningdek, gigiyenik vosita sifatida qoʻllanadigan mahsulotlar</a:t>
            </a:r>
            <a:r>
              <a:rPr lang="en-US" sz="2100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uz-Cyrl-UZ" sz="2100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Qadimda xushboʻy moddalar sifatida faqat tabiiy mahsulotlar (efir moylari, balzam va boshqalar) ishlatilgan.</a:t>
            </a:r>
            <a:endParaRPr lang="ru-RU" sz="2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uz-Cyrl-UZ" sz="2100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Parfyumeriya-kosmetika sanoat tarmogʻi tarzida 17-asr oxirida Fransiyada, keyinchalik Italiya, Buyuk Britaniya va boshqa davlatlarda paydo boʻlgan.</a:t>
            </a:r>
            <a:endParaRPr lang="ru-RU" sz="2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uz-Cyrl-UZ" sz="2100" dirty="0">
                <a:solidFill>
                  <a:srgbClr val="2021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Tarmoqdagi eng yirik korxona Toshkent parfyumeriya-kosmetika fabrikasi 1942-yil koʻchirib keltirilgan Krasnodar parfyumeriya fabrikasi asosida tashkil qilingan.</a:t>
            </a:r>
            <a:endParaRPr lang="ru-RU" sz="2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100" dirty="0"/>
          </a:p>
        </p:txBody>
      </p:sp>
    </p:spTree>
    <p:extLst>
      <p:ext uri="{BB962C8B-B14F-4D97-AF65-F5344CB8AC3E}">
        <p14:creationId xmlns:p14="http://schemas.microsoft.com/office/powerpoint/2010/main" val="623590733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139975" y="330806"/>
            <a:ext cx="73590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Web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ilovaning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Ma’lumotlar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bazasidagi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strukturasi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B5E5BF8-C306-867D-EB83-047C6F66559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5" y="1234911"/>
            <a:ext cx="5231877" cy="4147793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2B10D8D3-4E6F-6D4F-FE8F-67DF913774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842" y="1140644"/>
            <a:ext cx="7535158" cy="5386550"/>
          </a:xfrm>
        </p:spPr>
      </p:pic>
    </p:spTree>
    <p:extLst>
      <p:ext uri="{BB962C8B-B14F-4D97-AF65-F5344CB8AC3E}">
        <p14:creationId xmlns:p14="http://schemas.microsoft.com/office/powerpoint/2010/main" val="29254979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497604" y="152400"/>
            <a:ext cx="8596668" cy="479612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</a:rPr>
              <a:t>Ma’lumotlar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bazasini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parfumeriya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mahsulotlari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jadvali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0C36E1-ABB5-8889-C7BD-3A75B1F72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0960"/>
            <a:ext cx="12192000" cy="588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806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376314" y="0"/>
            <a:ext cx="94833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/>
              <a:t>Parfumeriya</a:t>
            </a:r>
            <a:r>
              <a:rPr lang="en-US" sz="2000" dirty="0"/>
              <a:t> </a:t>
            </a:r>
            <a:r>
              <a:rPr lang="en-US" sz="2000" dirty="0" err="1"/>
              <a:t>mahsulotlariga</a:t>
            </a:r>
            <a:r>
              <a:rPr lang="en-US" sz="2000" dirty="0"/>
              <a:t> online </a:t>
            </a:r>
            <a:r>
              <a:rPr lang="en-US" sz="2000" dirty="0" err="1"/>
              <a:t>buyurtma</a:t>
            </a:r>
            <a:r>
              <a:rPr lang="en-US" sz="2000" dirty="0"/>
              <a:t> </a:t>
            </a:r>
            <a:r>
              <a:rPr lang="en-US" sz="2000" dirty="0" err="1"/>
              <a:t>berish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Php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, JavaScript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tillarini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o’rgangan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holda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uning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web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ilovasi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ishlab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 </a:t>
            </a:r>
            <a:r>
              <a:rPr lang="en-US" sz="2000" dirty="0" err="1">
                <a:ea typeface="Times New Roman" panose="02020603050405020304" pitchFamily="18" charset="0"/>
                <a:cs typeface="Sylfaen" panose="010A0502050306030303" pitchFamily="18" charset="0"/>
              </a:rPr>
              <a:t>chiqildi</a:t>
            </a:r>
            <a:r>
              <a:rPr lang="en-US" sz="2000" dirty="0">
                <a:ea typeface="Times New Roman" panose="02020603050405020304" pitchFamily="18" charset="0"/>
                <a:cs typeface="Sylfaen" panose="010A0502050306030303" pitchFamily="18" charset="0"/>
              </a:rPr>
              <a:t>.</a:t>
            </a:r>
          </a:p>
          <a:p>
            <a:endParaRPr lang="ru-R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30A20A-B992-940F-AB8D-B03DCB1E9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40" y="867266"/>
            <a:ext cx="11858920" cy="599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4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225974" y="85344"/>
            <a:ext cx="8596668" cy="682752"/>
          </a:xfrm>
        </p:spPr>
        <p:txBody>
          <a:bodyPr>
            <a:normAutofit/>
          </a:bodyPr>
          <a:lstStyle/>
          <a:p>
            <a:r>
              <a:rPr lang="en-US" sz="2400" dirty="0" err="1"/>
              <a:t>Parfumeriya</a:t>
            </a:r>
            <a:r>
              <a:rPr lang="en-US" sz="2400" dirty="0"/>
              <a:t>  </a:t>
            </a:r>
            <a:r>
              <a:rPr lang="en-US" sz="2400" dirty="0" err="1"/>
              <a:t>saytimizdagi</a:t>
            </a:r>
            <a:r>
              <a:rPr lang="en-US" sz="2400" dirty="0"/>
              <a:t>  </a:t>
            </a:r>
            <a:r>
              <a:rPr lang="en-US" sz="2400" dirty="0" err="1"/>
              <a:t>mahsulotlar</a:t>
            </a:r>
            <a:r>
              <a:rPr lang="en-US" sz="2400" dirty="0"/>
              <a:t>  </a:t>
            </a:r>
            <a:r>
              <a:rPr lang="en-US" sz="2400" dirty="0" err="1"/>
              <a:t>menyusi</a:t>
            </a:r>
            <a:r>
              <a:rPr lang="en-US" sz="2400" dirty="0"/>
              <a:t> </a:t>
            </a:r>
            <a:endParaRPr lang="ru-RU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27CCB-37F7-3AE6-EB0E-9451B8A39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783" y="923324"/>
            <a:ext cx="11142483" cy="58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2576</TotalTime>
  <Words>617</Words>
  <Application>Microsoft Office PowerPoint</Application>
  <PresentationFormat>Widescreen</PresentationFormat>
  <Paragraphs>47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Times New Roman</vt:lpstr>
      <vt:lpstr>Wingdings 3</vt:lpstr>
      <vt:lpstr>Легкий дым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Ma’lumotlar bazasini parfumeriya mahsulotlari jadvali</vt:lpstr>
      <vt:lpstr>PowerPoint Presentation</vt:lpstr>
      <vt:lpstr>Parfumeriya  saytimizdagi  mahsulotlar  menyusi </vt:lpstr>
      <vt:lpstr>  Parfumeriya saytining savat menusi</vt:lpstr>
      <vt:lpstr>Ma’limotlar bazasiga kategoriya qo’shish</vt:lpstr>
      <vt:lpstr>Ma’lumotlar bazasidagi parfumeriya mahsulotlari ro’yhati</vt:lpstr>
      <vt:lpstr>Yangi mahsulot qo’shish  formasi</vt:lpstr>
      <vt:lpstr>Web ilovaning bu qismida saytga kamentariya yozib qoldirishi mumkin</vt:lpstr>
      <vt:lpstr>PowerPoint Presentation</vt:lpstr>
      <vt:lpstr>PowerPoint Presentation</vt:lpstr>
      <vt:lpstr> Foydalanilgan adabiyotlar  1. Создание сайта для парфюмерного интернет-магазина  Хусаинова Г.Я.  NovaInfo 75, с.27-35, 11 декабря 2017, Технические науки, CC BY-NC         2.    Дуглас Крокфорд. “JavaScript: cильные стороны”. 2013 г.        3.    Крис Минник, Ева Холланд. “Javascript для чайников” 2017 г.        4.   Дэвид Скляр. “Изучаем PHP 7”.  2017 г.        5.   Робин Никсон.  “ PHP, MySQL, JavaScript, CSS и HTML5 “. 2015 г.               6. Хорстманн Кей, Корнелл Гари. ” Java. Библиотека профессионала”. 2014 г.                                           Internet resurslari       https://www.w3schools.com/html/       https://www.php.net/       http://www.google.com         </vt:lpstr>
      <vt:lpstr>Etiboringgiz uchun raxmat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Komunal to`lovlar ma`lumotlar                   bazasi</dc:title>
  <dc:creator>Toxirov</dc:creator>
  <cp:lastModifiedBy>Abrorbek</cp:lastModifiedBy>
  <cp:revision>77</cp:revision>
  <dcterms:created xsi:type="dcterms:W3CDTF">2018-01-25T18:41:22Z</dcterms:created>
  <dcterms:modified xsi:type="dcterms:W3CDTF">2023-01-17T06:27:33Z</dcterms:modified>
</cp:coreProperties>
</file>

<file path=docProps/thumbnail.jpeg>
</file>